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1" r:id="rId17"/>
    <p:sldId id="277" r:id="rId18"/>
    <p:sldId id="278" r:id="rId19"/>
    <p:sldId id="273" r:id="rId20"/>
    <p:sldId id="274" r:id="rId21"/>
    <p:sldId id="275" r:id="rId22"/>
    <p:sldId id="276" r:id="rId23"/>
    <p:sldId id="272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1218" y="-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5AE24-B036-4D34-9619-B45D2D9220A0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0D77B-B9D8-4B91-B566-AE844367BF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188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53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864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85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20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25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756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67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38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94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221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86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9BC48-95F1-4274-8B1C-82966B5BD747}" type="datetimeFigureOut">
              <a:rPr lang="pl-PL" smtClean="0"/>
              <a:t>2019-02-01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E8055-DBFE-4954-99D3-C876409112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1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ma.ccc.e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oshopping.pl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72" y="1985405"/>
            <a:ext cx="6403868" cy="243625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170816" y="5303728"/>
            <a:ext cx="100211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4800" b="1" dirty="0" smtClean="0">
              <a:solidFill>
                <a:schemeClr val="bg1"/>
              </a:solidFill>
            </a:endParaRPr>
          </a:p>
          <a:p>
            <a:pPr algn="r"/>
            <a:r>
              <a:rPr lang="pl-PL" sz="2400" dirty="0" smtClean="0">
                <a:solidFill>
                  <a:schemeClr val="bg1"/>
                </a:solidFill>
              </a:rPr>
              <a:t>Projekt zaliczeniowy z przedmiotu E-komunikacja i </a:t>
            </a:r>
            <a:r>
              <a:rPr lang="pl-PL" sz="2400" dirty="0" err="1" smtClean="0">
                <a:solidFill>
                  <a:schemeClr val="bg1"/>
                </a:solidFill>
              </a:rPr>
              <a:t>Social</a:t>
            </a:r>
            <a:r>
              <a:rPr lang="pl-PL" sz="2400" dirty="0" smtClean="0">
                <a:solidFill>
                  <a:schemeClr val="bg1"/>
                </a:solidFill>
              </a:rPr>
              <a:t> Media</a:t>
            </a:r>
            <a:r>
              <a:rPr lang="pl-PL" sz="4800" b="1" dirty="0" smtClean="0">
                <a:solidFill>
                  <a:schemeClr val="bg1"/>
                </a:solidFill>
              </a:rPr>
              <a:t/>
            </a:r>
            <a:br>
              <a:rPr lang="pl-PL" sz="4800" b="1" dirty="0" smtClean="0">
                <a:solidFill>
                  <a:schemeClr val="bg1"/>
                </a:solidFill>
              </a:rPr>
            </a:br>
            <a:endParaRPr lang="pl-PL" sz="4800" b="1" dirty="0" smtClean="0">
              <a:solidFill>
                <a:schemeClr val="bg1"/>
              </a:solidFill>
            </a:endParaRPr>
          </a:p>
          <a:p>
            <a:pPr algn="ctr"/>
            <a:endParaRPr lang="pl-PL" sz="4800" b="1" dirty="0" smtClean="0">
              <a:solidFill>
                <a:schemeClr val="bg1"/>
              </a:solidFill>
            </a:endParaRP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0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837" y="843364"/>
            <a:ext cx="77247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270716" y="1891640"/>
            <a:ext cx="7731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Na załączonych </a:t>
            </a:r>
            <a:r>
              <a:rPr lang="pl-PL" sz="2800" dirty="0" err="1" smtClean="0">
                <a:solidFill>
                  <a:schemeClr val="bg1"/>
                </a:solidFill>
              </a:rPr>
              <a:t>screen’ach</a:t>
            </a:r>
            <a:r>
              <a:rPr lang="pl-PL" sz="2800" dirty="0" smtClean="0">
                <a:solidFill>
                  <a:schemeClr val="bg1"/>
                </a:solidFill>
              </a:rPr>
              <a:t> możemy zaobserwować jakie relacje marka ma z klientami. Starają się jak najszybciej reagować na posty z oznaczeniami (max. 24h), odpisywać i odpowiadać </a:t>
            </a:r>
            <a:r>
              <a:rPr lang="pl-PL" sz="2800" dirty="0" err="1" smtClean="0">
                <a:solidFill>
                  <a:schemeClr val="bg1"/>
                </a:solidFill>
              </a:rPr>
              <a:t>like’ami</a:t>
            </a:r>
            <a:r>
              <a:rPr lang="pl-PL" sz="2800" dirty="0" smtClean="0">
                <a:solidFill>
                  <a:schemeClr val="bg1"/>
                </a:solidFill>
              </a:rPr>
              <a:t>. Z obserwacji wynika również, że firma przywiązuję większą uwagę do postów na </a:t>
            </a:r>
            <a:r>
              <a:rPr lang="pl-PL" sz="2800" dirty="0" err="1" smtClean="0">
                <a:solidFill>
                  <a:schemeClr val="bg1"/>
                </a:solidFill>
              </a:rPr>
              <a:t>Facebooku</a:t>
            </a:r>
            <a:r>
              <a:rPr lang="pl-PL" sz="2800" dirty="0" smtClean="0">
                <a:solidFill>
                  <a:schemeClr val="bg1"/>
                </a:solidFill>
              </a:rPr>
              <a:t> niż na </a:t>
            </a:r>
            <a:r>
              <a:rPr lang="pl-PL" sz="2800" dirty="0" err="1" smtClean="0">
                <a:solidFill>
                  <a:schemeClr val="bg1"/>
                </a:solidFill>
              </a:rPr>
              <a:t>Instagramie</a:t>
            </a:r>
            <a:r>
              <a:rPr lang="pl-PL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96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99" y="2503399"/>
            <a:ext cx="4946359" cy="184291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99" y="4694015"/>
            <a:ext cx="7793334" cy="150072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65799" y="905109"/>
            <a:ext cx="7731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Jeśli chodzi o artykuły na temat marki w sieci- dotyczą one głównie przedstawienia nowej kolekcji.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0" y="1243273"/>
            <a:ext cx="7921212" cy="48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270716" y="1891640"/>
            <a:ext cx="77316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W zakładce „Dla Mediów” na stronie </a:t>
            </a:r>
            <a:r>
              <a:rPr lang="pl-PL" sz="2800" dirty="0" smtClean="0">
                <a:solidFill>
                  <a:schemeClr val="bg1"/>
                </a:solidFill>
                <a:hlinkClick r:id="rId3"/>
              </a:rPr>
              <a:t>www.firma.ccc.eu</a:t>
            </a:r>
            <a:r>
              <a:rPr lang="pl-PL" sz="2800" dirty="0" smtClean="0">
                <a:solidFill>
                  <a:schemeClr val="bg1"/>
                </a:solidFill>
              </a:rPr>
              <a:t> możemy znaleźć m.in.  informacje na temat wyników finansowych, komunikaty prasowe dotyczące np. przejęcia innych firm i kampanii reklamowych marki. 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09" y="737114"/>
            <a:ext cx="8165640" cy="364170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27917" y="4717256"/>
            <a:ext cx="7731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Publikacje w sieci zawierające informacje z zakładki „dla mediów” w większości zostają przeredagowane.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6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-609599" y="603964"/>
            <a:ext cx="7731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 smtClean="0">
                <a:solidFill>
                  <a:schemeClr val="bg1"/>
                </a:solidFill>
              </a:rPr>
              <a:t>Social</a:t>
            </a:r>
            <a:r>
              <a:rPr lang="pl-PL" sz="2800" b="1" dirty="0" smtClean="0">
                <a:solidFill>
                  <a:schemeClr val="bg1"/>
                </a:solidFill>
              </a:rPr>
              <a:t> media- analiza jakościowa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0" y="2672649"/>
            <a:ext cx="71220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Facebook</a:t>
            </a:r>
            <a:r>
              <a:rPr lang="pl-PL" sz="2800" dirty="0" smtClean="0">
                <a:solidFill>
                  <a:schemeClr val="bg1"/>
                </a:solidFill>
              </a:rPr>
              <a:t>- posty głównie reklamowe z linkami do produktów, zachęcające obserwujących do reakcji poprzez zadawanie pytań, ankiety itp.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616" y="1299022"/>
            <a:ext cx="41814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-609599" y="603964"/>
            <a:ext cx="7731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 smtClean="0">
                <a:solidFill>
                  <a:schemeClr val="bg1"/>
                </a:solidFill>
              </a:rPr>
              <a:t>Social</a:t>
            </a:r>
            <a:r>
              <a:rPr lang="pl-PL" sz="2800" b="1" dirty="0" smtClean="0">
                <a:solidFill>
                  <a:schemeClr val="bg1"/>
                </a:solidFill>
              </a:rPr>
              <a:t> media- analiza jakościowa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0" y="2672649"/>
            <a:ext cx="71220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 smtClean="0">
                <a:solidFill>
                  <a:schemeClr val="bg1"/>
                </a:solidFill>
              </a:rPr>
              <a:t>Instagra</a:t>
            </a:r>
            <a:r>
              <a:rPr lang="pl-PL" sz="2800" b="1" dirty="0" err="1">
                <a:solidFill>
                  <a:schemeClr val="bg1"/>
                </a:solidFill>
              </a:rPr>
              <a:t>m</a:t>
            </a:r>
            <a:r>
              <a:rPr lang="pl-PL" sz="2800" dirty="0" smtClean="0">
                <a:solidFill>
                  <a:schemeClr val="bg1"/>
                </a:solidFill>
              </a:rPr>
              <a:t>- podobnie do </a:t>
            </a:r>
            <a:r>
              <a:rPr lang="pl-PL" sz="2800" dirty="0" err="1" smtClean="0">
                <a:solidFill>
                  <a:schemeClr val="bg1"/>
                </a:solidFill>
              </a:rPr>
              <a:t>Facebook’a</a:t>
            </a:r>
            <a:r>
              <a:rPr lang="pl-PL" sz="2800" dirty="0" smtClean="0">
                <a:solidFill>
                  <a:schemeClr val="bg1"/>
                </a:solidFill>
              </a:rPr>
              <a:t>- posty reklamowe, </a:t>
            </a:r>
            <a:r>
              <a:rPr lang="pl-PL" sz="2800" dirty="0" err="1" smtClean="0">
                <a:solidFill>
                  <a:schemeClr val="bg1"/>
                </a:solidFill>
              </a:rPr>
              <a:t>reposty</a:t>
            </a:r>
            <a:r>
              <a:rPr lang="pl-PL" sz="2800" dirty="0" smtClean="0">
                <a:solidFill>
                  <a:schemeClr val="bg1"/>
                </a:solidFill>
              </a:rPr>
              <a:t> innych użytkowników (w większości posty sponsorowane </a:t>
            </a:r>
            <a:r>
              <a:rPr lang="pl-PL" sz="2800" dirty="0" err="1" smtClean="0">
                <a:solidFill>
                  <a:schemeClr val="bg1"/>
                </a:solidFill>
              </a:rPr>
              <a:t>influencer’ów</a:t>
            </a:r>
            <a:r>
              <a:rPr lang="pl-PL" sz="2800" dirty="0" smtClean="0">
                <a:solidFill>
                  <a:schemeClr val="bg1"/>
                </a:solidFill>
              </a:rPr>
              <a:t>).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017" y="1466849"/>
            <a:ext cx="4735850" cy="46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-609599" y="603964"/>
            <a:ext cx="7731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 smtClean="0">
                <a:solidFill>
                  <a:schemeClr val="bg1"/>
                </a:solidFill>
              </a:rPr>
              <a:t>Social</a:t>
            </a:r>
            <a:r>
              <a:rPr lang="pl-PL" sz="2800" b="1" dirty="0" smtClean="0">
                <a:solidFill>
                  <a:schemeClr val="bg1"/>
                </a:solidFill>
              </a:rPr>
              <a:t> media- analiza jakościowa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03031" y="1629460"/>
            <a:ext cx="71220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 smtClean="0">
                <a:solidFill>
                  <a:schemeClr val="bg1"/>
                </a:solidFill>
              </a:rPr>
              <a:t>Youtube</a:t>
            </a:r>
            <a:r>
              <a:rPr lang="pl-PL" sz="2800" dirty="0" smtClean="0">
                <a:solidFill>
                  <a:schemeClr val="bg1"/>
                </a:solidFill>
              </a:rPr>
              <a:t>- firma na swoim koncie posiada zaledwie 4,5 tys. </a:t>
            </a:r>
            <a:r>
              <a:rPr lang="pl-PL" sz="2800" dirty="0" err="1" smtClean="0">
                <a:solidFill>
                  <a:schemeClr val="bg1"/>
                </a:solidFill>
              </a:rPr>
              <a:t>subskrybcji</a:t>
            </a:r>
            <a:r>
              <a:rPr lang="pl-PL" sz="2800" dirty="0" smtClean="0">
                <a:solidFill>
                  <a:schemeClr val="bg1"/>
                </a:solidFill>
              </a:rPr>
              <a:t>, kontent- reklamy, filmy kampanii reklamowych.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209" y="3105243"/>
            <a:ext cx="6113177" cy="322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976505" y="4286615"/>
            <a:ext cx="103470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</a:rPr>
              <a:t>Engagement </a:t>
            </a:r>
            <a:r>
              <a:rPr lang="pl-PL" sz="4400" b="1" dirty="0" err="1" smtClean="0">
                <a:solidFill>
                  <a:schemeClr val="bg1"/>
                </a:solidFill>
              </a:rPr>
              <a:t>Rate</a:t>
            </a:r>
            <a:r>
              <a:rPr lang="pl-PL" sz="4400" b="1" dirty="0" smtClean="0">
                <a:solidFill>
                  <a:schemeClr val="bg1"/>
                </a:solidFill>
              </a:rPr>
              <a:t> (ER) na Facebooku</a:t>
            </a:r>
          </a:p>
          <a:p>
            <a:pPr algn="ctr"/>
            <a:r>
              <a:rPr lang="pl-PL" sz="4400" b="1" dirty="0" smtClean="0">
                <a:solidFill>
                  <a:schemeClr val="bg1"/>
                </a:solidFill>
              </a:rPr>
              <a:t>CCC </a:t>
            </a:r>
            <a:r>
              <a:rPr lang="pl-PL" sz="4400" b="1" dirty="0" err="1" smtClean="0">
                <a:solidFill>
                  <a:schemeClr val="bg1"/>
                </a:solidFill>
              </a:rPr>
              <a:t>Shoes&amp;Bags</a:t>
            </a:r>
            <a:r>
              <a:rPr lang="pl-PL" sz="4400" b="1" dirty="0" smtClean="0">
                <a:solidFill>
                  <a:schemeClr val="bg1"/>
                </a:solidFill>
              </a:rPr>
              <a:t> dla wybranych postów</a:t>
            </a:r>
            <a:endParaRPr lang="pl-PL" sz="4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informacja\AppData\Local\Microsoft\Windows\Temporary Internet Files\Content.IE5\38JUYC8O\Facebook icon 01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56" y="625088"/>
            <a:ext cx="3006247" cy="30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rostokąt 5"/>
              <p:cNvSpPr/>
              <p:nvPr/>
            </p:nvSpPr>
            <p:spPr>
              <a:xfrm>
                <a:off x="4905029" y="1666036"/>
                <a:ext cx="7119957" cy="2212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4000" b="1" dirty="0" smtClean="0">
                    <a:solidFill>
                      <a:schemeClr val="bg1"/>
                    </a:solidFill>
                  </a:rPr>
                  <a:t>ER=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4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l-PL" sz="40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𝐋𝐈𝐂𝐙𝐁𝐀</m:t>
                        </m:r>
                        <m:r>
                          <a:rPr lang="pl-PL" sz="40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l-PL" sz="40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𝐑𝐄𝐀𝐊𝐂𝐉𝐈</m:t>
                        </m:r>
                        <m:r>
                          <a:rPr lang="pl-PL" sz="40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l-PL" sz="40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𝐃𝐋𝐀</m:t>
                        </m:r>
                        <m:r>
                          <a:rPr lang="pl-PL" sz="40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l-PL" sz="40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𝐃𝐀𝐍𝐄𝐆𝐎</m:t>
                        </m:r>
                        <m:r>
                          <a:rPr lang="pl-PL" sz="40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l-PL" sz="4000" b="1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𝐏𝐎𝐒𝐓𝐔</m:t>
                        </m:r>
                      </m:num>
                      <m:den>
                        <m:r>
                          <a:rPr lang="pl-PL" sz="40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𝐂𝐀</m:t>
                        </m:r>
                        <m:r>
                          <a:rPr lang="pl-PL" sz="40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Ł</m:t>
                        </m:r>
                        <m:r>
                          <a:rPr lang="pl-PL" sz="40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𝐊𝐎𝐖𝐈𝐓𝐀</m:t>
                        </m:r>
                        <m:r>
                          <a:rPr lang="pl-PL" sz="40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l-PL" sz="40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𝐋𝐈𝐂𝐙𝐁𝐀</m:t>
                        </m:r>
                        <m:r>
                          <a:rPr lang="pl-PL" sz="40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l-PL" sz="40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𝐅𝐀𝐍</m:t>
                        </m:r>
                        <m:r>
                          <a:rPr lang="pl-PL" sz="40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Ó</m:t>
                        </m:r>
                        <m:r>
                          <a:rPr lang="pl-PL" sz="4000" b="1">
                            <a:solidFill>
                              <a:schemeClr val="bg1"/>
                            </a:solidFill>
                            <a:latin typeface="Cambria Math"/>
                          </a:rPr>
                          <m:t>𝐖</m:t>
                        </m:r>
                      </m:den>
                    </m:f>
                  </m:oMath>
                </a14:m>
                <a:endParaRPr lang="pl-PL" sz="4000" b="1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40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∗</m:t>
                      </m:r>
                      <m:r>
                        <a:rPr lang="pl-PL" sz="40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𝟏𝟎𝟎</m:t>
                      </m:r>
                      <m:r>
                        <a:rPr lang="pl-PL" sz="40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%</m:t>
                      </m:r>
                    </m:oMath>
                  </m:oMathPara>
                </a14:m>
                <a:endParaRPr lang="pl-PL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Prostoką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029" y="1666036"/>
                <a:ext cx="7119957" cy="2212593"/>
              </a:xfrm>
              <a:prstGeom prst="rect">
                <a:avLst/>
              </a:prstGeom>
              <a:blipFill rotWithShape="1">
                <a:blip r:embed="rId4"/>
                <a:stretch>
                  <a:fillRect t="-495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30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18160" y="869246"/>
            <a:ext cx="8473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CCC Spółka Akcyjna</a:t>
            </a:r>
            <a:r>
              <a:rPr lang="pl-PL" sz="2400" dirty="0" smtClean="0">
                <a:solidFill>
                  <a:schemeClr val="bg1"/>
                </a:solidFill>
              </a:rPr>
              <a:t> – spółka akcyjna z siedzibą w Polkowicach, w Legnickiej Specjalnej Strefie Ekonomicznej. Zajmuje się dystrybucją obuwia na terenie Polski, Czech, Słowacji, Węgier, Niemiec, Austrii, Chorwacji, Słowenii, Rosji, Łotwy, Litwy, Estonii, Rumunii, Bułgarii, Ukrainy i Serbii (stan na 1 grudnia 2016 roku)</a:t>
            </a:r>
            <a:r>
              <a:rPr lang="pl-PL" sz="2400" baseline="30000" dirty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1" y="3021599"/>
            <a:ext cx="6455192" cy="328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7" y="366285"/>
            <a:ext cx="4382112" cy="6125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/>
              <p:cNvSpPr txBox="1"/>
              <p:nvPr/>
            </p:nvSpPr>
            <p:spPr>
              <a:xfrm>
                <a:off x="6441782" y="3071658"/>
                <a:ext cx="3771802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𝟐𝟔𝟕</m:t>
                        </m:r>
                      </m:num>
                      <m:den>
                        <m: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𝟔𝟎𝟑𝟎𝟎𝟎</m:t>
                        </m:r>
                      </m:den>
                    </m:f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∗</m:t>
                    </m:r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𝟏𝟎𝟎</m:t>
                    </m:r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%= </m:t>
                    </m:r>
                  </m:oMath>
                </a14:m>
                <a:r>
                  <a:rPr lang="pl-PL" sz="2800" b="1" dirty="0" smtClean="0">
                    <a:solidFill>
                      <a:schemeClr val="bg1"/>
                    </a:solidFill>
                  </a:rPr>
                  <a:t>0,04%</a:t>
                </a:r>
                <a:endParaRPr lang="pl-PL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pole tekstow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782" y="3071658"/>
                <a:ext cx="3771802" cy="714683"/>
              </a:xfrm>
              <a:prstGeom prst="rect">
                <a:avLst/>
              </a:prstGeom>
              <a:blipFill rotWithShape="1">
                <a:blip r:embed="rId4"/>
                <a:stretch>
                  <a:fillRect r="-1942" b="-1111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91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5645646" y="3055957"/>
                <a:ext cx="3771802" cy="721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𝟏𝟎𝟓𝟗</m:t>
                        </m:r>
                      </m:num>
                      <m:den>
                        <m: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𝟔𝟎𝟑𝟎𝟎𝟎</m:t>
                        </m:r>
                      </m:den>
                    </m:f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∗</m:t>
                    </m:r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𝟏𝟎𝟎</m:t>
                    </m:r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%= </m:t>
                    </m:r>
                  </m:oMath>
                </a14:m>
                <a:r>
                  <a:rPr lang="pl-PL" sz="2800" b="1" dirty="0" smtClean="0">
                    <a:solidFill>
                      <a:schemeClr val="bg1"/>
                    </a:solidFill>
                  </a:rPr>
                  <a:t>0,18%</a:t>
                </a:r>
                <a:endParaRPr lang="pl-PL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46" y="3055957"/>
                <a:ext cx="3771802" cy="721031"/>
              </a:xfrm>
              <a:prstGeom prst="rect">
                <a:avLst/>
              </a:prstGeom>
              <a:blipFill rotWithShape="1">
                <a:blip r:embed="rId3"/>
                <a:stretch>
                  <a:fillRect r="-1939" b="-1008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9" y="169100"/>
            <a:ext cx="4402566" cy="64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6441782" y="3071658"/>
                <a:ext cx="3771802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𝟕𝟑𝟐</m:t>
                        </m:r>
                      </m:num>
                      <m:den>
                        <m: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𝟔𝟎𝟑𝟎𝟎𝟎</m:t>
                        </m:r>
                      </m:den>
                    </m:f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∗</m:t>
                    </m:r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𝟏𝟎𝟎</m:t>
                    </m:r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%= </m:t>
                    </m:r>
                  </m:oMath>
                </a14:m>
                <a:r>
                  <a:rPr lang="pl-PL" sz="2800" b="1" dirty="0" smtClean="0">
                    <a:solidFill>
                      <a:schemeClr val="bg1"/>
                    </a:solidFill>
                  </a:rPr>
                  <a:t>0,12%</a:t>
                </a:r>
                <a:endParaRPr lang="pl-PL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782" y="3071658"/>
                <a:ext cx="3771802" cy="714683"/>
              </a:xfrm>
              <a:prstGeom prst="rect">
                <a:avLst/>
              </a:prstGeom>
              <a:blipFill rotWithShape="1">
                <a:blip r:embed="rId3"/>
                <a:stretch>
                  <a:fillRect r="-1942" b="-1111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4" y="980733"/>
            <a:ext cx="4305901" cy="48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2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76505" y="4286615"/>
            <a:ext cx="103470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</a:rPr>
              <a:t>Engagement </a:t>
            </a:r>
            <a:r>
              <a:rPr lang="pl-PL" sz="4400" b="1" dirty="0" err="1" smtClean="0">
                <a:solidFill>
                  <a:schemeClr val="bg1"/>
                </a:solidFill>
              </a:rPr>
              <a:t>Rate</a:t>
            </a:r>
            <a:r>
              <a:rPr lang="pl-PL" sz="4400" b="1" dirty="0" smtClean="0">
                <a:solidFill>
                  <a:schemeClr val="bg1"/>
                </a:solidFill>
              </a:rPr>
              <a:t> (ER) na Instagramie</a:t>
            </a:r>
          </a:p>
          <a:p>
            <a:pPr algn="ctr"/>
            <a:r>
              <a:rPr lang="pl-PL" sz="4400" b="1" dirty="0" smtClean="0">
                <a:solidFill>
                  <a:schemeClr val="bg1"/>
                </a:solidFill>
              </a:rPr>
              <a:t>CCC </a:t>
            </a:r>
            <a:r>
              <a:rPr lang="pl-PL" sz="4400" b="1" dirty="0" err="1" smtClean="0">
                <a:solidFill>
                  <a:schemeClr val="bg1"/>
                </a:solidFill>
              </a:rPr>
              <a:t>Shoes&amp;Bags</a:t>
            </a:r>
            <a:r>
              <a:rPr lang="pl-PL" sz="4400" b="1" dirty="0" smtClean="0">
                <a:solidFill>
                  <a:schemeClr val="bg1"/>
                </a:solidFill>
              </a:rPr>
              <a:t> dla wybranych postów</a:t>
            </a:r>
            <a:endParaRPr lang="pl-PL" sz="44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informacja\AppData\Local\Microsoft\Windows\Temporary Internet Files\Content.IE5\C6D16TZ8\instagram_PNG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85" y="966592"/>
            <a:ext cx="3782860" cy="37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/>
              <p:cNvSpPr txBox="1"/>
              <p:nvPr/>
            </p:nvSpPr>
            <p:spPr>
              <a:xfrm>
                <a:off x="8521102" y="4011110"/>
                <a:ext cx="3313343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𝟔𝟎𝟖𝟗</m:t>
                        </m:r>
                      </m:num>
                      <m:den>
                        <m:r>
                          <a:rPr lang="pl-PL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𝟏𝟐𝟎𝟎𝟏𝟗</m:t>
                        </m:r>
                      </m:den>
                    </m:f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∗</m:t>
                    </m:r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𝟏𝟎𝟎</m:t>
                    </m:r>
                    <m:r>
                      <a:rPr lang="pl-PL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%= </m:t>
                    </m:r>
                  </m:oMath>
                </a14:m>
                <a:r>
                  <a:rPr lang="pl-PL" sz="2800" b="1" dirty="0" smtClean="0">
                    <a:solidFill>
                      <a:schemeClr val="bg1"/>
                    </a:solidFill>
                  </a:rPr>
                  <a:t>5%</a:t>
                </a:r>
                <a:endParaRPr lang="pl-PL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pole tekstow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102" y="4011110"/>
                <a:ext cx="3313343" cy="714683"/>
              </a:xfrm>
              <a:prstGeom prst="rect">
                <a:avLst/>
              </a:prstGeom>
              <a:blipFill rotWithShape="1">
                <a:blip r:embed="rId3"/>
                <a:stretch>
                  <a:fillRect r="-2578" b="-1111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0" y="753845"/>
            <a:ext cx="77343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4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/>
              <p:cNvSpPr txBox="1"/>
              <p:nvPr/>
            </p:nvSpPr>
            <p:spPr>
              <a:xfrm>
                <a:off x="8245530" y="4011110"/>
                <a:ext cx="3331360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𝟐𝟑𝟒𝟔</m:t>
                          </m:r>
                        </m:num>
                        <m:den>
                          <m:r>
                            <a:rPr lang="pl-PL" sz="2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𝟏𝟐𝟎𝟎𝟏𝟗</m:t>
                          </m:r>
                        </m:den>
                      </m:f>
                      <m:r>
                        <a:rPr lang="pl-PL" sz="2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∗</m:t>
                      </m:r>
                      <m:r>
                        <a:rPr lang="pl-PL" sz="2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𝟏𝟎𝟎</m:t>
                      </m:r>
                      <m:r>
                        <a:rPr lang="pl-PL" sz="2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%=</m:t>
                      </m:r>
                      <m:r>
                        <a:rPr lang="pl-PL" sz="24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𝟐</m:t>
                      </m:r>
                      <m:r>
                        <a:rPr lang="pl-PL" sz="24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%</m:t>
                      </m:r>
                    </m:oMath>
                  </m:oMathPara>
                </a14:m>
                <a:endParaRPr lang="pl-PL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pole tekstow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530" y="4011110"/>
                <a:ext cx="3331360" cy="7861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" y="504630"/>
            <a:ext cx="7447246" cy="546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8555840" y="4011110"/>
                <a:ext cx="3130944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l-PL" sz="2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l-PL" sz="2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𝟒𝟎𝟖𝟎</m:t>
                        </m:r>
                      </m:num>
                      <m:den>
                        <m:r>
                          <a:rPr lang="pl-PL" sz="2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𝟏𝟐𝟎𝟎𝟏𝟗</m:t>
                        </m:r>
                      </m:den>
                    </m:f>
                    <m:r>
                      <a:rPr lang="pl-PL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∗</m:t>
                    </m:r>
                    <m:r>
                      <a:rPr lang="pl-PL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𝟏𝟎𝟎</m:t>
                    </m:r>
                    <m:r>
                      <a:rPr lang="pl-PL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%=</m:t>
                    </m:r>
                  </m:oMath>
                </a14:m>
                <a:r>
                  <a:rPr lang="pl-PL" sz="2400" b="1" dirty="0" smtClean="0">
                    <a:solidFill>
                      <a:schemeClr val="bg1"/>
                    </a:solidFill>
                  </a:rPr>
                  <a:t>3,4%</a:t>
                </a:r>
                <a:endParaRPr lang="pl-PL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5840" y="4011110"/>
                <a:ext cx="3130944" cy="625812"/>
              </a:xfrm>
              <a:prstGeom prst="rect">
                <a:avLst/>
              </a:prstGeom>
              <a:blipFill rotWithShape="1">
                <a:blip r:embed="rId3"/>
                <a:stretch>
                  <a:fillRect b="-873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52" y="625088"/>
            <a:ext cx="778192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989200" y="4424402"/>
            <a:ext cx="103470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</a:rPr>
              <a:t>RT (</a:t>
            </a:r>
            <a:r>
              <a:rPr lang="pl-PL" sz="4400" b="1" dirty="0" err="1">
                <a:solidFill>
                  <a:schemeClr val="bg1"/>
                </a:solidFill>
              </a:rPr>
              <a:t>Response</a:t>
            </a:r>
            <a:r>
              <a:rPr lang="pl-PL" sz="4400" b="1" dirty="0">
                <a:solidFill>
                  <a:schemeClr val="bg1"/>
                </a:solidFill>
              </a:rPr>
              <a:t> Time)na </a:t>
            </a:r>
            <a:r>
              <a:rPr lang="pl-PL" sz="4400" b="1" dirty="0" smtClean="0">
                <a:solidFill>
                  <a:schemeClr val="bg1"/>
                </a:solidFill>
              </a:rPr>
              <a:t>Facebooku</a:t>
            </a:r>
          </a:p>
          <a:p>
            <a:pPr algn="ctr"/>
            <a:r>
              <a:rPr lang="pl-PL" sz="4400" b="1" dirty="0" smtClean="0">
                <a:solidFill>
                  <a:schemeClr val="bg1"/>
                </a:solidFill>
              </a:rPr>
              <a:t>CCC </a:t>
            </a:r>
            <a:r>
              <a:rPr lang="pl-PL" sz="4400" b="1" dirty="0" err="1" smtClean="0">
                <a:solidFill>
                  <a:schemeClr val="bg1"/>
                </a:solidFill>
              </a:rPr>
              <a:t>Shoes&amp;Bags</a:t>
            </a:r>
            <a:endParaRPr lang="pl-PL" sz="4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informacja\AppData\Local\Microsoft\Windows\Temporary Internet Files\Content.IE5\38JUYC8O\Facebook icon 01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56" y="625088"/>
            <a:ext cx="3006247" cy="30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04" y="2100314"/>
            <a:ext cx="4842561" cy="87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70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989197" y="1299725"/>
            <a:ext cx="1034702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MODERACJA</a:t>
            </a:r>
          </a:p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Jak firma reaguje na negatywne opinie</a:t>
            </a:r>
            <a:r>
              <a:rPr lang="pl-PL" sz="4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Możemy zaobserwować z fanpage na Facebooku firmy, że odpowiadają zazwyczaj na każdą negatywną uwagę w podobny sposób- prosząc o kontakt z działem obsługi klienta poprzez </a:t>
            </a:r>
            <a:r>
              <a:rPr lang="pl-PL" sz="2800" dirty="0" err="1" smtClean="0">
                <a:solidFill>
                  <a:schemeClr val="bg1"/>
                </a:solidFill>
              </a:rPr>
              <a:t>Messanger’a</a:t>
            </a:r>
            <a:r>
              <a:rPr lang="pl-PL" sz="2800" dirty="0" smtClean="0">
                <a:solidFill>
                  <a:schemeClr val="bg1"/>
                </a:solidFill>
              </a:rPr>
              <a:t>, bądź proszą o głębszą analizę problemu.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1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99" y="475989"/>
            <a:ext cx="4258127" cy="581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00" y="1338914"/>
            <a:ext cx="50006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92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99160" y="1127184"/>
            <a:ext cx="77571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W Polsce firma kontroluje 21 procent rynku butów, ale dziś rozwija się przede wszystkim, rosnąc za granicą. </a:t>
            </a:r>
            <a:r>
              <a:rPr lang="pl-PL" sz="2400" b="1" dirty="0" smtClean="0">
                <a:solidFill>
                  <a:schemeClr val="bg1"/>
                </a:solidFill>
              </a:rPr>
              <a:t>Praktycznie co kwartał spółka wchodzi na nowy rynek – CCC obecna jest już w 16 krajach.</a:t>
            </a:r>
            <a:endParaRPr lang="pl-PL" sz="24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W Europie spółka ściga się tylko z niemieckim Deichmannem, który jest największą siecią obuwniczą na świecie. A mimo to twórca sukcesu firmy, Dariusz Miłek, wciąż się upiera, że grupa dopiero uczy się handlu detalicznego.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89197" y="1299725"/>
            <a:ext cx="1034702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BLOGI/WSPÓŁPRACE</a:t>
            </a:r>
          </a:p>
          <a:p>
            <a:pPr algn="ctr"/>
            <a:endParaRPr lang="pl-PL" sz="2800" dirty="0">
              <a:solidFill>
                <a:schemeClr val="bg1"/>
              </a:solidFill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Firma nie prowadzi swojego bloga, ale współpracuje/współpracowała z kilkoma </a:t>
            </a:r>
            <a:r>
              <a:rPr lang="pl-PL" sz="2800" dirty="0" err="1" smtClean="0">
                <a:solidFill>
                  <a:schemeClr val="bg1"/>
                </a:solidFill>
              </a:rPr>
              <a:t>influencerami</a:t>
            </a:r>
            <a:r>
              <a:rPr lang="pl-PL" sz="2800" dirty="0" smtClean="0">
                <a:solidFill>
                  <a:schemeClr val="bg1"/>
                </a:solidFill>
              </a:rPr>
              <a:t>, </a:t>
            </a:r>
            <a:r>
              <a:rPr lang="pl-PL" sz="2800" dirty="0">
                <a:solidFill>
                  <a:schemeClr val="bg1"/>
                </a:solidFill>
              </a:rPr>
              <a:t>m.in. </a:t>
            </a:r>
            <a:r>
              <a:rPr lang="pl-PL" sz="2800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pl-PL" sz="2800" dirty="0" smtClean="0">
                <a:solidFill>
                  <a:schemeClr val="bg1"/>
                </a:solidFill>
                <a:hlinkClick r:id="rId3"/>
              </a:rPr>
              <a:t>blog.oshopping.pl</a:t>
            </a:r>
            <a:r>
              <a:rPr lang="pl-PL" sz="2800" dirty="0" smtClean="0">
                <a:solidFill>
                  <a:schemeClr val="bg1"/>
                </a:solidFill>
              </a:rPr>
              <a:t>, </a:t>
            </a:r>
            <a:r>
              <a:rPr lang="pl-PL" sz="2800" dirty="0" err="1" smtClean="0">
                <a:solidFill>
                  <a:schemeClr val="bg1"/>
                </a:solidFill>
              </a:rPr>
              <a:t>Radzka</a:t>
            </a:r>
            <a:r>
              <a:rPr lang="pl-PL" sz="2800" dirty="0" smtClean="0">
                <a:solidFill>
                  <a:schemeClr val="bg1"/>
                </a:solidFill>
              </a:rPr>
              <a:t>, </a:t>
            </a:r>
            <a:r>
              <a:rPr lang="pl-PL" sz="2800" dirty="0" err="1" smtClean="0">
                <a:solidFill>
                  <a:schemeClr val="bg1"/>
                </a:solidFill>
              </a:rPr>
              <a:t>Macademian</a:t>
            </a:r>
            <a:r>
              <a:rPr lang="pl-PL" sz="2800" dirty="0" smtClean="0">
                <a:solidFill>
                  <a:schemeClr val="bg1"/>
                </a:solidFill>
              </a:rPr>
              <a:t> Girl, </a:t>
            </a:r>
            <a:r>
              <a:rPr lang="pl-PL" sz="2800" dirty="0" err="1" smtClean="0">
                <a:solidFill>
                  <a:schemeClr val="bg1"/>
                </a:solidFill>
              </a:rPr>
              <a:t>Deynn</a:t>
            </a:r>
            <a:r>
              <a:rPr lang="pl-PL" sz="2800" dirty="0" smtClean="0">
                <a:solidFill>
                  <a:schemeClr val="bg1"/>
                </a:solidFill>
              </a:rPr>
              <a:t>, </a:t>
            </a:r>
            <a:r>
              <a:rPr lang="pl-PL" sz="2800" dirty="0" err="1" smtClean="0">
                <a:solidFill>
                  <a:schemeClr val="bg1"/>
                </a:solidFill>
              </a:rPr>
              <a:t>Jessica</a:t>
            </a:r>
            <a:r>
              <a:rPr lang="pl-PL" sz="2800" dirty="0" smtClean="0">
                <a:solidFill>
                  <a:schemeClr val="bg1"/>
                </a:solidFill>
              </a:rPr>
              <a:t> Mercedes czy </a:t>
            </a:r>
            <a:r>
              <a:rPr lang="pl-PL" sz="2800" dirty="0" err="1" smtClean="0">
                <a:solidFill>
                  <a:schemeClr val="bg1"/>
                </a:solidFill>
              </a:rPr>
              <a:t>Styloly</a:t>
            </a:r>
            <a:r>
              <a:rPr lang="pl-PL" sz="28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50369" y="120011"/>
            <a:ext cx="103470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BLOGI/WSPÓŁPRACE</a:t>
            </a: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ttp://klinikaecommerce.pl/wp-content/uploads/2015/10/cc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18" y="1127184"/>
            <a:ext cx="7109521" cy="531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50369" y="120011"/>
            <a:ext cx="103470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BLOGI/WSPÓŁPRACE</a:t>
            </a: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06" y="1381895"/>
            <a:ext cx="5189754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31" y="1715107"/>
            <a:ext cx="4483832" cy="473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0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50369" y="120011"/>
            <a:ext cx="103470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BLOGI/WSPÓŁPRACE</a:t>
            </a: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52" y="1127184"/>
            <a:ext cx="7702604" cy="515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20385" y="462883"/>
            <a:ext cx="103470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 smtClean="0">
                <a:solidFill>
                  <a:schemeClr val="bg1"/>
                </a:solidFill>
              </a:rPr>
              <a:t>FAKE FUNPAGE mojego autorstwa</a:t>
            </a:r>
            <a:endParaRPr lang="pl-PL" sz="4800" b="1" dirty="0" smtClean="0">
              <a:solidFill>
                <a:schemeClr val="bg1"/>
              </a:solidFill>
            </a:endParaRPr>
          </a:p>
          <a:p>
            <a:r>
              <a:rPr lang="pl-PL" sz="2800" dirty="0" err="1" smtClean="0">
                <a:solidFill>
                  <a:schemeClr val="bg1"/>
                </a:solidFill>
              </a:rPr>
              <a:t>Funpage</a:t>
            </a:r>
            <a:r>
              <a:rPr lang="pl-PL" sz="2800" dirty="0" smtClean="0">
                <a:solidFill>
                  <a:schemeClr val="bg1"/>
                </a:solidFill>
              </a:rPr>
              <a:t> stworzyłam pod nazwą CCC </a:t>
            </a:r>
            <a:r>
              <a:rPr lang="pl-PL" sz="2800" dirty="0" err="1" smtClean="0">
                <a:solidFill>
                  <a:schemeClr val="bg1"/>
                </a:solidFill>
              </a:rPr>
              <a:t>Shoes&amp;Bags</a:t>
            </a:r>
            <a:r>
              <a:rPr lang="pl-PL" sz="2800" dirty="0" smtClean="0">
                <a:solidFill>
                  <a:schemeClr val="bg1"/>
                </a:solidFill>
              </a:rPr>
              <a:t>- </a:t>
            </a:r>
            <a:r>
              <a:rPr lang="pl-PL" sz="2800" dirty="0" err="1" smtClean="0">
                <a:solidFill>
                  <a:schemeClr val="bg1"/>
                </a:solidFill>
              </a:rPr>
              <a:t>project</a:t>
            </a:r>
            <a:r>
              <a:rPr lang="pl-PL" sz="2800" dirty="0" smtClean="0">
                <a:solidFill>
                  <a:schemeClr val="bg1"/>
                </a:solidFill>
              </a:rPr>
              <a:t>.</a:t>
            </a:r>
            <a:endParaRPr lang="pl-PL" sz="2800" dirty="0" smtClean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147" y="1285493"/>
            <a:ext cx="19240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4" y="2393058"/>
            <a:ext cx="78200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719559" y="5773911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Zdjęcie w tle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9247612" y="6186776"/>
            <a:ext cx="179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Zdjęcie profilowe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20384" y="122993"/>
            <a:ext cx="10347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 smtClean="0">
                <a:solidFill>
                  <a:schemeClr val="bg1"/>
                </a:solidFill>
              </a:rPr>
              <a:t>FAKE FUNPAGE mojego autorstwa</a:t>
            </a:r>
          </a:p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  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90" y="1247713"/>
            <a:ext cx="45815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793550" y="5653944"/>
            <a:ext cx="1224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Oferta 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20384" y="122993"/>
            <a:ext cx="10347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 smtClean="0">
                <a:solidFill>
                  <a:schemeClr val="bg1"/>
                </a:solidFill>
              </a:rPr>
              <a:t>FAKE FUNPAGE mojego autorstwa</a:t>
            </a:r>
          </a:p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793550" y="5653944"/>
            <a:ext cx="1372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Produkt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08" y="907823"/>
            <a:ext cx="458152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1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20384" y="122993"/>
            <a:ext cx="10347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 smtClean="0">
                <a:solidFill>
                  <a:schemeClr val="bg1"/>
                </a:solidFill>
              </a:rPr>
              <a:t>FAKE FUNPAGE mojego autorstwa</a:t>
            </a:r>
          </a:p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793550" y="5506901"/>
            <a:ext cx="1334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Ankieta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52" y="1923722"/>
            <a:ext cx="5390587" cy="399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20384" y="122993"/>
            <a:ext cx="10347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 smtClean="0">
                <a:solidFill>
                  <a:schemeClr val="bg1"/>
                </a:solidFill>
              </a:rPr>
              <a:t>FAKE FUNPAGE mojego autorstwa</a:t>
            </a:r>
          </a:p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229879" y="5394167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Karuzela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68" y="1458121"/>
            <a:ext cx="48387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38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20384" y="122993"/>
            <a:ext cx="10347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 smtClean="0">
                <a:solidFill>
                  <a:schemeClr val="bg1"/>
                </a:solidFill>
              </a:rPr>
              <a:t>FAKE FUNPAGE mojego autorstwa</a:t>
            </a:r>
          </a:p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067040" y="5912836"/>
            <a:ext cx="1238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Zdjęcie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5" y="907823"/>
            <a:ext cx="48577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53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414" y="625088"/>
            <a:ext cx="5061585" cy="58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669614" y="1187547"/>
            <a:ext cx="103470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600" b="1" dirty="0" smtClean="0">
                <a:solidFill>
                  <a:schemeClr val="bg1"/>
                </a:solidFill>
              </a:rPr>
              <a:t>FAKE Instagram mojego autorstwa</a:t>
            </a:r>
          </a:p>
          <a:p>
            <a:pPr algn="r"/>
            <a:r>
              <a:rPr lang="pl-PL" sz="4800" b="1" dirty="0" smtClean="0">
                <a:solidFill>
                  <a:schemeClr val="bg1"/>
                </a:solidFill>
              </a:rPr>
              <a:t>    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225468"/>
            <a:ext cx="3867022" cy="642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52" y="1979112"/>
            <a:ext cx="3040765" cy="452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0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288099"/>
            <a:ext cx="4141581" cy="637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88" y="1127184"/>
            <a:ext cx="4764322" cy="541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2" y="625088"/>
            <a:ext cx="3617651" cy="539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33" y="122993"/>
            <a:ext cx="4218589" cy="611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5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56" y="275572"/>
            <a:ext cx="3656905" cy="576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330" y="275572"/>
            <a:ext cx="4072082" cy="624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5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50785" y="668783"/>
            <a:ext cx="103470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KRYZYS WIZERUNKOWY</a:t>
            </a:r>
            <a:endParaRPr lang="pl-PL" sz="4800" b="1" dirty="0" smtClean="0">
              <a:solidFill>
                <a:schemeClr val="bg1"/>
              </a:solidFill>
            </a:endParaRP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89197" y="1299725"/>
            <a:ext cx="1034702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800" dirty="0">
              <a:solidFill>
                <a:schemeClr val="bg1"/>
              </a:solidFill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Wśród danych na temat firmy w Internecie nie znalazłam żadnych informacji na temat kryzysów wizerunkowych. W ciągu ostatnich kilku dni zostały ujawnione „taśmy Kaczyńskiego”, w których Dariusz Miłek- założyciel CCC jest określany jako „ ponura, mafijna postać”.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„Prezes </a:t>
            </a:r>
            <a:r>
              <a:rPr lang="pl-PL" sz="2800" dirty="0">
                <a:solidFill>
                  <a:schemeClr val="bg1"/>
                </a:solidFill>
              </a:rPr>
              <a:t>Dariusz Miłek zawsze pozostawał neutralny wobec </a:t>
            </a:r>
            <a:r>
              <a:rPr lang="pl-PL" sz="2800" dirty="0" smtClean="0">
                <a:solidFill>
                  <a:schemeClr val="bg1"/>
                </a:solidFill>
              </a:rPr>
              <a:t>polityki, </a:t>
            </a:r>
            <a:r>
              <a:rPr lang="pl-PL" sz="2800" dirty="0">
                <a:solidFill>
                  <a:schemeClr val="bg1"/>
                </a:solidFill>
              </a:rPr>
              <a:t>dlatego cała sprawa wydaje się nieporozumieniem i nie zamierzamy tej kwestii dalej w jakikolwiek sposób </a:t>
            </a:r>
            <a:r>
              <a:rPr lang="pl-PL" sz="2800" dirty="0" smtClean="0">
                <a:solidFill>
                  <a:schemeClr val="bg1"/>
                </a:solidFill>
              </a:rPr>
              <a:t>komentować” – Daria </a:t>
            </a:r>
            <a:r>
              <a:rPr lang="pl-PL" sz="2800" dirty="0" err="1">
                <a:solidFill>
                  <a:schemeClr val="bg1"/>
                </a:solidFill>
              </a:rPr>
              <a:t>Sulgostowska</a:t>
            </a:r>
            <a:r>
              <a:rPr lang="pl-PL" sz="2800" dirty="0">
                <a:solidFill>
                  <a:schemeClr val="bg1"/>
                </a:solidFill>
              </a:rPr>
              <a:t>, rzeczniczka CCC.</a:t>
            </a:r>
            <a:endParaRPr lang="pl-PL" sz="2800" dirty="0" smtClean="0">
              <a:solidFill>
                <a:schemeClr val="bg1"/>
              </a:solidFill>
            </a:endParaRP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80" y="1037393"/>
            <a:ext cx="6373482" cy="242469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50784" y="3938076"/>
            <a:ext cx="111234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</a:rPr>
              <a:t>Dziękuję za uwagę.</a:t>
            </a:r>
          </a:p>
          <a:p>
            <a:pPr algn="ctr"/>
            <a:endParaRPr lang="pl-PL" sz="4800" b="1" dirty="0" smtClean="0">
              <a:solidFill>
                <a:schemeClr val="bg1"/>
              </a:solidFill>
            </a:endParaRPr>
          </a:p>
          <a:p>
            <a:pPr algn="r"/>
            <a:r>
              <a:rPr lang="pl-PL" sz="3200" dirty="0" smtClean="0">
                <a:solidFill>
                  <a:schemeClr val="bg1"/>
                </a:solidFill>
              </a:rPr>
              <a:t>Przygotowała: Honorata Rybak</a:t>
            </a:r>
          </a:p>
          <a:p>
            <a:pPr algn="r"/>
            <a:r>
              <a:rPr lang="pl-PL" sz="2800" dirty="0" smtClean="0">
                <a:solidFill>
                  <a:schemeClr val="bg1"/>
                </a:solidFill>
              </a:rPr>
              <a:t>Zarządzanie Marcówka, Marketing i </a:t>
            </a:r>
            <a:r>
              <a:rPr lang="pl-PL" sz="2800" dirty="0" err="1" smtClean="0">
                <a:solidFill>
                  <a:schemeClr val="bg1"/>
                </a:solidFill>
              </a:rPr>
              <a:t>Social</a:t>
            </a:r>
            <a:r>
              <a:rPr lang="pl-PL" sz="2800" dirty="0" smtClean="0">
                <a:solidFill>
                  <a:schemeClr val="bg1"/>
                </a:solidFill>
              </a:rPr>
              <a:t> Media </a:t>
            </a:r>
            <a:r>
              <a:rPr lang="pl-PL" sz="2800" dirty="0" err="1" smtClean="0">
                <a:solidFill>
                  <a:schemeClr val="bg1"/>
                </a:solidFill>
              </a:rPr>
              <a:t>sem</a:t>
            </a:r>
            <a:r>
              <a:rPr lang="pl-PL" sz="2800" dirty="0" smtClean="0">
                <a:solidFill>
                  <a:schemeClr val="bg1"/>
                </a:solidFill>
              </a:rPr>
              <a:t>. IV, nr indeksu 56460</a:t>
            </a:r>
            <a:r>
              <a:rPr lang="pl-PL" sz="4800" b="1" dirty="0" smtClean="0">
                <a:solidFill>
                  <a:schemeClr val="bg1"/>
                </a:solidFill>
              </a:rPr>
              <a:t/>
            </a:r>
            <a:br>
              <a:rPr lang="pl-PL" sz="4800" b="1" dirty="0" smtClean="0">
                <a:solidFill>
                  <a:schemeClr val="bg1"/>
                </a:solidFill>
              </a:rPr>
            </a:br>
            <a:endParaRPr lang="pl-PL" sz="4800" b="1" dirty="0" smtClean="0">
              <a:solidFill>
                <a:schemeClr val="bg1"/>
              </a:solidFill>
            </a:endParaRPr>
          </a:p>
          <a:p>
            <a:pPr algn="ctr"/>
            <a:endParaRPr lang="pl-PL" sz="4800" b="1" dirty="0" smtClean="0">
              <a:solidFill>
                <a:schemeClr val="bg1"/>
              </a:solidFill>
            </a:endParaRP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24840" y="1538664"/>
            <a:ext cx="79857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Sprzedaż obuwia prowadzona jest w ramach własnych salonów firmowych oraz sklepów działających na zasadzie </a:t>
            </a:r>
            <a:r>
              <a:rPr lang="pl-PL" sz="2400" dirty="0" err="1" smtClean="0">
                <a:solidFill>
                  <a:schemeClr val="bg1"/>
                </a:solidFill>
              </a:rPr>
              <a:t>franczyzy</a:t>
            </a:r>
            <a:r>
              <a:rPr lang="pl-PL" sz="2400" dirty="0" smtClean="0">
                <a:solidFill>
                  <a:schemeClr val="bg1"/>
                </a:solidFill>
              </a:rPr>
              <a:t>. Główne źródła zaopatrzenia stanowią zarówno producenci zagraniczni, jak i krajowi. Istotną przewagę rynkową daje Grupie posiadanie własnej produkcji obuwia w ramach CCC </a:t>
            </a:r>
            <a:r>
              <a:rPr lang="pl-PL" sz="2400" dirty="0" err="1" smtClean="0">
                <a:solidFill>
                  <a:schemeClr val="bg1"/>
                </a:solidFill>
              </a:rPr>
              <a:t>Factory</a:t>
            </a:r>
            <a:r>
              <a:rPr lang="pl-PL" sz="2400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W styczniu 2016 roku Grupa CCC została głównym udziałowcem firmy eobuwie.pl S.A., kupując pakiet 75% akcji tej spółki. Firma zyskała tym samym możliwość sprzedaży obuwia poprzez kanał e-commerce. 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035132" y="573186"/>
            <a:ext cx="70323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000" b="1" dirty="0" smtClean="0">
                <a:solidFill>
                  <a:schemeClr val="bg1"/>
                </a:solidFill>
              </a:rPr>
              <a:t>Opis i analiza obecności marki w Internecie</a:t>
            </a:r>
            <a:endParaRPr lang="pl-PL" sz="3000" b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32" y="1436483"/>
            <a:ext cx="83724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9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579808" y="1028756"/>
            <a:ext cx="80664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Za pomocą raportu ze strony brand24.pl z okresu 30.08.2018r.-29.09.2018r. możemy stwierdzić, że wzmianki w Internecie o firmie mają głównie pozytywny wydźwięk, choć ich ilość zmieniała się w ciągu okresu przeprowadzonego badania.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Większość postów na temat CCC ukazywało się na </a:t>
            </a:r>
            <a:r>
              <a:rPr lang="pl-PL" sz="2400" dirty="0" err="1" smtClean="0">
                <a:solidFill>
                  <a:schemeClr val="bg1"/>
                </a:solidFill>
              </a:rPr>
              <a:t>Instagramie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808" y="3766467"/>
            <a:ext cx="82867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81" y="1127184"/>
            <a:ext cx="9763125" cy="4905375"/>
          </a:xfrm>
          <a:prstGeom prst="rect">
            <a:avLst/>
          </a:prstGeom>
        </p:spPr>
      </p:pic>
      <p:sp>
        <p:nvSpPr>
          <p:cNvPr id="3" name="Uśmiechnięta buźka 2"/>
          <p:cNvSpPr/>
          <p:nvPr/>
        </p:nvSpPr>
        <p:spPr>
          <a:xfrm>
            <a:off x="7817476" y="5576552"/>
            <a:ext cx="206062" cy="21894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3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12" y="122993"/>
            <a:ext cx="2639588" cy="100419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86" y="1127184"/>
            <a:ext cx="10356426" cy="5401521"/>
          </a:xfrm>
          <a:prstGeom prst="rect">
            <a:avLst/>
          </a:prstGeom>
        </p:spPr>
      </p:pic>
      <p:sp>
        <p:nvSpPr>
          <p:cNvPr id="3" name="Uśmiechnięta buźka 2"/>
          <p:cNvSpPr/>
          <p:nvPr/>
        </p:nvSpPr>
        <p:spPr>
          <a:xfrm>
            <a:off x="8397025" y="4662152"/>
            <a:ext cx="231820" cy="24469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10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795</Words>
  <Application>Microsoft Office PowerPoint</Application>
  <PresentationFormat>Niestandardowy</PresentationFormat>
  <Paragraphs>73</Paragraphs>
  <Slides>45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Honorata</dc:creator>
  <cp:lastModifiedBy>Informacja</cp:lastModifiedBy>
  <cp:revision>19</cp:revision>
  <dcterms:created xsi:type="dcterms:W3CDTF">2019-01-06T18:08:38Z</dcterms:created>
  <dcterms:modified xsi:type="dcterms:W3CDTF">2019-02-01T18:56:30Z</dcterms:modified>
</cp:coreProperties>
</file>